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47"/>
  </p:notesMasterIdLst>
  <p:sldIdLst>
    <p:sldId id="256" r:id="rId10"/>
    <p:sldId id="541" r:id="rId11"/>
    <p:sldId id="487" r:id="rId12"/>
    <p:sldId id="579" r:id="rId13"/>
    <p:sldId id="543" r:id="rId14"/>
    <p:sldId id="595" r:id="rId15"/>
    <p:sldId id="596" r:id="rId16"/>
    <p:sldId id="257" r:id="rId17"/>
    <p:sldId id="629" r:id="rId18"/>
    <p:sldId id="630" r:id="rId19"/>
    <p:sldId id="631" r:id="rId20"/>
    <p:sldId id="547" r:id="rId21"/>
    <p:sldId id="548" r:id="rId22"/>
    <p:sldId id="619" r:id="rId23"/>
    <p:sldId id="550" r:id="rId24"/>
    <p:sldId id="551" r:id="rId25"/>
    <p:sldId id="632" r:id="rId26"/>
    <p:sldId id="553" r:id="rId27"/>
    <p:sldId id="456" r:id="rId28"/>
    <p:sldId id="458" r:id="rId29"/>
    <p:sldId id="460" r:id="rId30"/>
    <p:sldId id="600" r:id="rId31"/>
    <p:sldId id="633" r:id="rId32"/>
    <p:sldId id="620" r:id="rId33"/>
    <p:sldId id="621" r:id="rId34"/>
    <p:sldId id="622" r:id="rId35"/>
    <p:sldId id="623" r:id="rId36"/>
    <p:sldId id="624" r:id="rId37"/>
    <p:sldId id="561" r:id="rId38"/>
    <p:sldId id="562" r:id="rId39"/>
    <p:sldId id="563" r:id="rId40"/>
    <p:sldId id="566" r:id="rId41"/>
    <p:sldId id="594" r:id="rId42"/>
    <p:sldId id="597" r:id="rId43"/>
    <p:sldId id="636" r:id="rId44"/>
    <p:sldId id="634" r:id="rId45"/>
    <p:sldId id="63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C5E25-6651-416C-9FCC-E83C68E369CE}" v="2379" dt="2022-05-11T05:25:51.938"/>
    <p1510:client id="{E31EFB73-6819-439F-9858-CBF059E53AFF}" v="45" dt="2022-05-11T15:29:30.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121" d="100"/>
          <a:sy n="121" d="100"/>
        </p:scale>
        <p:origin x="220" y="6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2</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14</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17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1268413" y="715963"/>
            <a:ext cx="4779962"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5/11/2022</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5/11/2022</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4.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image" Target="../media/image26.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4.xml"/><Relationship Id="rId1" Type="http://schemas.openxmlformats.org/officeDocument/2006/relationships/vmlDrawing" Target="../drawings/vmlDrawing3.vml"/><Relationship Id="rId5" Type="http://schemas.openxmlformats.org/officeDocument/2006/relationships/image" Target="../media/image27.w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4.xml"/><Relationship Id="rId1" Type="http://schemas.openxmlformats.org/officeDocument/2006/relationships/vmlDrawing" Target="../drawings/vmlDrawing4.vml"/><Relationship Id="rId5" Type="http://schemas.openxmlformats.org/officeDocument/2006/relationships/image" Target="../media/image28.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6.wmf"/><Relationship Id="rId2" Type="http://schemas.openxmlformats.org/officeDocument/2006/relationships/slideLayout" Target="../slideLayouts/slideLayout17.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35.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www.expasy.ch/cgi-bin/ch2d-compute-map?YEAST,P02579" TargetMode="Externa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8.png"/><Relationship Id="rId5" Type="http://schemas.openxmlformats.org/officeDocument/2006/relationships/oleObject" Target="../embeddings/oleObject7.bin"/><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4"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p:graphicFrame>
        <p:nvGraphicFramePr>
          <p:cNvPr id="1026" name="Object 18"/>
          <p:cNvGraphicFramePr>
            <a:graphicFrameLocks noChangeAspect="1"/>
          </p:cNvGraphicFramePr>
          <p:nvPr/>
        </p:nvGraphicFramePr>
        <p:xfrm>
          <a:off x="7696202" y="1524022"/>
          <a:ext cx="1825625" cy="1052513"/>
        </p:xfrm>
        <a:graphic>
          <a:graphicData uri="http://schemas.openxmlformats.org/presentationml/2006/ole">
            <mc:AlternateContent xmlns:mc="http://schemas.openxmlformats.org/markup-compatibility/2006">
              <mc:Choice xmlns:v="urn:schemas-microsoft-com:vml" Requires="v">
                <p:oleObj spid="_x0000_s1027" name="Equation" r:id="rId5" imgW="876240" imgH="507960" progId="Equation.3">
                  <p:embed/>
                </p:oleObj>
              </mc:Choice>
              <mc:Fallback>
                <p:oleObj name="Equation" r:id="rId5" imgW="876240" imgH="507960" progId="Equation.3">
                  <p:embed/>
                  <p:pic>
                    <p:nvPicPr>
                      <p:cNvPr id="1026"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2" y="1524022"/>
                        <a:ext cx="1825625"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spid="_x0000_s2051" name="CS ChemDraw Drawing" r:id="rId4" imgW="3385800" imgH="1148040" progId="">
                  <p:embed/>
                </p:oleObj>
              </mc:Choice>
              <mc:Fallback>
                <p:oleObj name="CS ChemDraw Drawing" r:id="rId4" imgW="3385800" imgH="1148040" progId="">
                  <p:embed/>
                  <p:pic>
                    <p:nvPicPr>
                      <p:cNvPr id="32363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6"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spid="_x0000_s3075" name="Graph" r:id="rId4" imgW="3669120" imgH="3124800" progId="Origin50.Graph">
                  <p:embed/>
                </p:oleObj>
              </mc:Choice>
              <mc:Fallback>
                <p:oleObj name="Graph" r:id="rId4" imgW="3669120" imgH="3124800" progId="Origin50.Graph">
                  <p:embed/>
                  <p:pic>
                    <p:nvPicPr>
                      <p:cNvPr id="3287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spid="_x0000_s4099" name="Graph" r:id="rId4" imgW="3628800" imgH="3124800" progId="Origin50.Graph">
                  <p:embed/>
                </p:oleObj>
              </mc:Choice>
              <mc:Fallback>
                <p:oleObj name="Graph" r:id="rId4" imgW="3628800" imgH="3124800" progId="Origin50.Graph">
                  <p:embed/>
                  <p:pic>
                    <p:nvPicPr>
                      <p:cNvPr id="332863"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3851972" y="2286001"/>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4673602" y="2286022"/>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5143501" y="258127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5276850" y="2698752"/>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6629400" y="2971801"/>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5143501" y="2757489"/>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6629400" y="3810001"/>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5143501" y="293370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5211764" y="305276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7162800" y="304800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5211764" y="3170239"/>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5143501" y="334645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7162800" y="3886202"/>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5143501" y="35242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5276850" y="3465514"/>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5143501" y="3700464"/>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7010400" y="3352801"/>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7162800" y="3657601"/>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5211764" y="3878264"/>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5143501" y="405447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5345113" y="399574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64198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68897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73596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4271985" y="3346450"/>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4271963" y="3346450"/>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3852525" y="5056188"/>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7359651" y="4054475"/>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7594600" y="4054475"/>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7359650" y="4938713"/>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7459665" y="5056188"/>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7493001" y="5173663"/>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spid="_x0000_s5124" name="Equation" r:id="rId4" imgW="1054080" imgH="380880" progId="Equation.2">
                  <p:embed/>
                </p:oleObj>
              </mc:Choice>
              <mc:Fallback>
                <p:oleObj name="Equation" r:id="rId4" imgW="1054080" imgH="380880" progId="Equation.2">
                  <p:embed/>
                  <p:pic>
                    <p:nvPicPr>
                      <p:cNvPr id="514094"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spid="_x0000_s5125" name="Equation" r:id="rId6" imgW="736560" imgH="215640" progId="Equation.2">
                  <p:embed/>
                </p:oleObj>
              </mc:Choice>
              <mc:Fallback>
                <p:oleObj name="Equation" r:id="rId6" imgW="736560" imgH="215640" progId="Equation.2">
                  <p:embed/>
                  <p:pic>
                    <p:nvPicPr>
                      <p:cNvPr id="514095"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3"/>
          </p:cNvPr>
          <p:cNvPicPr>
            <a:picLocks noChangeAspect="1" noChangeArrowheads="1"/>
          </p:cNvPicPr>
          <p:nvPr/>
        </p:nvPicPr>
        <p:blipFill>
          <a:blip r:embed="rId4"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spid="_x0000_s6147" name="Bitmap Image" r:id="rId5" imgW="1476190" imgH="4076190" progId="PBrush">
                  <p:embed/>
                </p:oleObj>
              </mc:Choice>
              <mc:Fallback>
                <p:oleObj name="Bitmap Image" r:id="rId5" imgW="1476190" imgH="4076190" progId="PBrush">
                  <p:embed/>
                  <p:pic>
                    <p:nvPicPr>
                      <p:cNvPr id="572581" name="Object 1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176</TotalTime>
  <Words>1473</Words>
  <Application>Microsoft Office PowerPoint</Application>
  <PresentationFormat>Widescreen</PresentationFormat>
  <Paragraphs>359</Paragraphs>
  <Slides>37</Slides>
  <Notes>12</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37</vt:i4>
      </vt:variant>
    </vt:vector>
  </HeadingPairs>
  <TitlesOfParts>
    <vt:vector size="61"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Equation</vt:lpstr>
      <vt:lpstr>CS ChemDraw Drawing</vt:lpstr>
      <vt:lpstr>Graph</vt:lpstr>
      <vt:lpstr>Bitmap Image</vt:lpstr>
      <vt:lpstr>Mass Spectrometry 101 Ionization and Analyzers</vt:lpstr>
      <vt:lpstr>Basic Features of a Mass Spectrometer</vt:lpstr>
      <vt:lpstr>PowerPoint Presentation</vt:lpstr>
      <vt:lpstr>Nobel Prizes in Mass Spectrometry</vt:lpstr>
      <vt:lpstr>Nobel Prizes in Mass Spectrometry</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ESI-MS Spectrum of Horse Apomyoglobin</vt:lpstr>
      <vt:lpstr>ESI-MS Spectrum of Bovine Serum Albumin</vt:lpstr>
      <vt:lpstr>PowerPoint Presentation</vt:lpstr>
      <vt:lpstr>Quadrupole Mass Filter</vt:lpstr>
      <vt:lpstr>Quadrupole Mass Filter</vt:lpstr>
      <vt:lpstr>How a quadrupole mass filter works</vt:lpstr>
      <vt:lpstr>Tandem Mass Spectrometry (MS/MS)</vt:lpstr>
      <vt:lpstr>Tandem Mass Spectrometry (MS/MS) Analysis Peptides</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Resolving power in Mass Spectrometry</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3</cp:revision>
  <dcterms:created xsi:type="dcterms:W3CDTF">2022-05-11T03:10:48Z</dcterms:created>
  <dcterms:modified xsi:type="dcterms:W3CDTF">2022-05-11T17:04:08Z</dcterms:modified>
</cp:coreProperties>
</file>